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262" r:id="rId5"/>
    <p:sldId id="257" r:id="rId6"/>
    <p:sldId id="258" r:id="rId7"/>
    <p:sldId id="264" r:id="rId8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-141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D3472086-7556-4CBA-9A94-79EBD71F025E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69988"/>
            <a:ext cx="4213225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E14C7C5F-88CB-4FB8-8A4F-3707EE5E2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247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31925" y="1169988"/>
            <a:ext cx="4213225" cy="31607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E379A31-796C-4918-BF5B-ABE09E408733}" type="datetime1">
              <a:rPr lang="en-US"/>
              <a:pPr/>
              <a:t>2/10/2016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C653E3-BBE5-4F01-820D-B72B752E6F6D}" type="slidenum">
              <a:rPr lang="en-US"/>
              <a:pPr/>
              <a:t>1</a:t>
            </a:fld>
            <a:endParaRPr lang="en-US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820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C7C5F-88CB-4FB8-8A4F-3707EE5E2E7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481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4BF5A-3500-4F94-A6E2-41F05C2E4515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0CB52-076A-45BC-BA77-4B1F4A3DD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283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4BF5A-3500-4F94-A6E2-41F05C2E4515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0CB52-076A-45BC-BA77-4B1F4A3DD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101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4BF5A-3500-4F94-A6E2-41F05C2E4515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0CB52-076A-45BC-BA77-4B1F4A3DD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490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4BF5A-3500-4F94-A6E2-41F05C2E4515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0CB52-076A-45BC-BA77-4B1F4A3DD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768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4BF5A-3500-4F94-A6E2-41F05C2E4515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0CB52-076A-45BC-BA77-4B1F4A3DD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314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4BF5A-3500-4F94-A6E2-41F05C2E4515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0CB52-076A-45BC-BA77-4B1F4A3DD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160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4BF5A-3500-4F94-A6E2-41F05C2E4515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0CB52-076A-45BC-BA77-4B1F4A3DD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337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4BF5A-3500-4F94-A6E2-41F05C2E4515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0CB52-076A-45BC-BA77-4B1F4A3DD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78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4BF5A-3500-4F94-A6E2-41F05C2E4515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0CB52-076A-45BC-BA77-4B1F4A3DD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433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4BF5A-3500-4F94-A6E2-41F05C2E4515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0CB52-076A-45BC-BA77-4B1F4A3DD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4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4BF5A-3500-4F94-A6E2-41F05C2E4515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0CB52-076A-45BC-BA77-4B1F4A3DD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40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4BF5A-3500-4F94-A6E2-41F05C2E4515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0CB52-076A-45BC-BA77-4B1F4A3DD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655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he.gov/inquiry/pages/NDMSWebteam.aspx" TargetMode="External"/><Relationship Id="rId2" Type="http://schemas.openxmlformats.org/officeDocument/2006/relationships/hyperlink" Target="https://ndms.hhs.gov/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aspr.hhs.gov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phe.gov/inquiry/pages/NDMSWebteam.asp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5830" name="Rectangle 6"/>
          <p:cNvSpPr>
            <a:spLocks noChangeArrowheads="1"/>
          </p:cNvSpPr>
          <p:nvPr/>
        </p:nvSpPr>
        <p:spPr bwMode="auto">
          <a:xfrm>
            <a:off x="0" y="4640265"/>
            <a:ext cx="9144000" cy="1379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20000"/>
              </a:spcBef>
              <a:spcAft>
                <a:spcPct val="20000"/>
              </a:spcAft>
            </a:pPr>
            <a:endParaRPr lang="en-US" dirty="0">
              <a:solidFill>
                <a:srgbClr val="0054A4"/>
              </a:solidFill>
            </a:endParaRPr>
          </a:p>
          <a:p>
            <a:pPr>
              <a:spcBef>
                <a:spcPct val="20000"/>
              </a:spcBef>
              <a:spcAft>
                <a:spcPct val="20000"/>
              </a:spcAft>
            </a:pPr>
            <a:endParaRPr lang="en-US" dirty="0">
              <a:solidFill>
                <a:srgbClr val="0054A4"/>
              </a:solidFill>
            </a:endParaRPr>
          </a:p>
          <a:p>
            <a:pPr algn="ctr">
              <a:lnSpc>
                <a:spcPct val="115000"/>
              </a:lnSpc>
            </a:pPr>
            <a:r>
              <a:rPr lang="en-US" sz="1600" dirty="0">
                <a:solidFill>
                  <a:srgbClr val="0054A4"/>
                </a:solidFill>
              </a:rPr>
              <a:t>ASPR Web Team</a:t>
            </a:r>
          </a:p>
          <a:p>
            <a:pPr algn="ctr">
              <a:lnSpc>
                <a:spcPct val="115000"/>
              </a:lnSpc>
            </a:pPr>
            <a:r>
              <a:rPr lang="en-US" sz="1600" dirty="0">
                <a:solidFill>
                  <a:srgbClr val="0054A4"/>
                </a:solidFill>
              </a:rPr>
              <a:t>HHS/ASPR</a:t>
            </a:r>
            <a:endParaRPr lang="en-US" sz="1400" dirty="0">
              <a:solidFill>
                <a:srgbClr val="0054A4"/>
              </a:solidFill>
            </a:endParaRPr>
          </a:p>
        </p:txBody>
      </p:sp>
      <p:sp>
        <p:nvSpPr>
          <p:cNvPr id="845831" name="Rectangle 7"/>
          <p:cNvSpPr>
            <a:spLocks noChangeArrowheads="1"/>
          </p:cNvSpPr>
          <p:nvPr/>
        </p:nvSpPr>
        <p:spPr bwMode="auto">
          <a:xfrm>
            <a:off x="0" y="2209689"/>
            <a:ext cx="9144000" cy="1902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ctr">
              <a:tabLst>
                <a:tab pos="2743200" algn="ctr"/>
                <a:tab pos="5486400" algn="r"/>
              </a:tabLst>
            </a:pPr>
            <a:r>
              <a:rPr lang="en-GB" sz="3600" b="1" dirty="0">
                <a:solidFill>
                  <a:srgbClr val="0054A4"/>
                </a:solidFill>
              </a:rPr>
              <a:t>NDMS AMS Authentication </a:t>
            </a:r>
          </a:p>
          <a:p>
            <a:pPr algn="ctr">
              <a:tabLst>
                <a:tab pos="2743200" algn="ctr"/>
                <a:tab pos="5486400" algn="r"/>
              </a:tabLst>
            </a:pPr>
            <a:r>
              <a:rPr lang="en-GB" sz="2400" i="1" dirty="0">
                <a:solidFill>
                  <a:srgbClr val="0054A4"/>
                </a:solidFill>
              </a:rPr>
              <a:t>NDMS Portal Login Instructions</a:t>
            </a:r>
          </a:p>
          <a:p>
            <a:pPr algn="ctr">
              <a:tabLst>
                <a:tab pos="2743200" algn="ctr"/>
                <a:tab pos="5486400" algn="r"/>
              </a:tabLst>
            </a:pPr>
            <a:endParaRPr lang="en-GB" sz="2400" dirty="0">
              <a:solidFill>
                <a:srgbClr val="0054A4"/>
              </a:solidFill>
            </a:endParaRPr>
          </a:p>
          <a:p>
            <a:pPr algn="ctr">
              <a:tabLst>
                <a:tab pos="2743200" algn="ctr"/>
                <a:tab pos="5486400" algn="r"/>
              </a:tabLst>
            </a:pPr>
            <a:endParaRPr lang="en-GB" dirty="0">
              <a:solidFill>
                <a:srgbClr val="0054A4"/>
              </a:solidFill>
            </a:endParaRPr>
          </a:p>
          <a:p>
            <a:pPr lvl="0" algn="ctr">
              <a:spcBef>
                <a:spcPct val="20000"/>
              </a:spcBef>
              <a:spcAft>
                <a:spcPct val="20000"/>
              </a:spcAft>
            </a:pPr>
            <a:r>
              <a:rPr lang="en-US" dirty="0">
                <a:solidFill>
                  <a:srgbClr val="0054A4"/>
                </a:solidFill>
              </a:rPr>
              <a:t>September 5, 2015</a:t>
            </a:r>
          </a:p>
        </p:txBody>
      </p:sp>
      <p:sp>
        <p:nvSpPr>
          <p:cNvPr id="4" name="Line 41"/>
          <p:cNvSpPr>
            <a:spLocks noChangeShapeType="1"/>
          </p:cNvSpPr>
          <p:nvPr/>
        </p:nvSpPr>
        <p:spPr bwMode="auto">
          <a:xfrm>
            <a:off x="181714" y="1261727"/>
            <a:ext cx="8551754" cy="2297"/>
          </a:xfrm>
          <a:prstGeom prst="line">
            <a:avLst/>
          </a:prstGeom>
          <a:noFill/>
          <a:ln w="38100">
            <a:solidFill>
              <a:srgbClr val="0054A4"/>
            </a:solidFill>
            <a:round/>
            <a:headEnd/>
            <a:tailEnd/>
          </a:ln>
          <a:effectLst/>
        </p:spPr>
        <p:txBody>
          <a:bodyPr lIns="92075" tIns="46038" rIns="92075" bIns="46038" anchor="ctr"/>
          <a:lstStyle/>
          <a:p>
            <a:endParaRPr lang="en-US" dirty="0"/>
          </a:p>
        </p:txBody>
      </p:sp>
      <p:pic>
        <p:nvPicPr>
          <p:cNvPr id="5" name="Picture 4" descr="ASPR Logo RGB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30560" y="234607"/>
            <a:ext cx="1602908" cy="678564"/>
          </a:xfrm>
          <a:prstGeom prst="rect">
            <a:avLst/>
          </a:prstGeom>
        </p:spPr>
      </p:pic>
      <p:pic>
        <p:nvPicPr>
          <p:cNvPr id="6" name="Picture 5" descr="dhhs_logo reflex blue rgb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5286" y="201821"/>
            <a:ext cx="872439" cy="87243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29556" y="182334"/>
            <a:ext cx="4677110" cy="1023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200" b="1" i="1" dirty="0">
                <a:solidFill>
                  <a:srgbClr val="0054A4"/>
                </a:solidFill>
              </a:rPr>
              <a:t>United States Department of</a:t>
            </a:r>
          </a:p>
          <a:p>
            <a:pPr algn="l"/>
            <a:r>
              <a:rPr lang="en-US" sz="2200" b="1" dirty="0">
                <a:solidFill>
                  <a:srgbClr val="0054A4"/>
                </a:solidFill>
                <a:latin typeface="Adobe Garamond Pro" pitchFamily="18" charset="0"/>
                <a:cs typeface="Times New Roman" pitchFamily="18" charset="0"/>
              </a:rPr>
              <a:t>Health &amp; Human Services</a:t>
            </a:r>
          </a:p>
          <a:p>
            <a:pPr algn="l"/>
            <a:r>
              <a:rPr lang="en-US" sz="1200" b="1" dirty="0">
                <a:solidFill>
                  <a:srgbClr val="0054A4"/>
                </a:solidFill>
              </a:rPr>
              <a:t>Office of the Assistant Secretary for Preparedness and Response</a:t>
            </a:r>
          </a:p>
          <a:p>
            <a:pPr algn="l"/>
            <a:endParaRPr lang="en-US" sz="1200" b="1" i="1" dirty="0">
              <a:solidFill>
                <a:srgbClr val="0054A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98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0054A4"/>
          </a:solidFill>
        </p:spPr>
        <p:txBody>
          <a:bodyPr>
            <a:noAutofit/>
          </a:bodyPr>
          <a:lstStyle/>
          <a:p>
            <a:pPr>
              <a:tabLst>
                <a:tab pos="7772400" algn="l"/>
              </a:tabLst>
              <a:defRPr/>
            </a:pPr>
            <a:r>
              <a:rPr lang="en-US" spc="5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prstClr val="white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libri"/>
              </a:rPr>
              <a:t>NDMS Access - Accessing the NDMS Portal &amp; My Virtual Desktop	</a:t>
            </a:r>
          </a:p>
        </p:txBody>
      </p:sp>
      <p:sp>
        <p:nvSpPr>
          <p:cNvPr id="3" name="Content Placeholder 4"/>
          <p:cNvSpPr txBox="1">
            <a:spLocks/>
          </p:cNvSpPr>
          <p:nvPr/>
        </p:nvSpPr>
        <p:spPr>
          <a:xfrm>
            <a:off x="63500" y="1604779"/>
            <a:ext cx="4038600" cy="4774159"/>
          </a:xfrm>
          <a:prstGeom prst="rect">
            <a:avLst/>
          </a:prstGeom>
        </p:spPr>
        <p:txBody>
          <a:bodyPr>
            <a:noAutofit/>
          </a:bodyPr>
          <a:lstStyle/>
          <a:p>
            <a:pPr marL="4763" indent="-4763">
              <a:spcAft>
                <a:spcPts val="600"/>
              </a:spcAft>
              <a:defRPr/>
            </a:pPr>
            <a:r>
              <a:rPr lang="en-US" sz="1400" dirty="0">
                <a:solidFill>
                  <a:prstClr val="black"/>
                </a:solidFill>
                <a:latin typeface="Calibri"/>
              </a:rPr>
              <a:t>Site Access</a:t>
            </a:r>
          </a:p>
          <a:p>
            <a:pPr marL="4763" indent="-4763">
              <a:spcAft>
                <a:spcPts val="600"/>
              </a:spcAft>
              <a:defRPr/>
            </a:pPr>
            <a:r>
              <a:rPr lang="en-US" sz="1100" dirty="0">
                <a:solidFill>
                  <a:prstClr val="black"/>
                </a:solidFill>
                <a:latin typeface="Calibri"/>
              </a:rPr>
              <a:t>The NDMS Portal can be accessed directly at:</a:t>
            </a:r>
          </a:p>
          <a:p>
            <a:pPr marL="466725" indent="-4763">
              <a:spcAft>
                <a:spcPts val="120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u="sng" dirty="0">
                <a:solidFill>
                  <a:prstClr val="black"/>
                </a:solidFill>
                <a:latin typeface="Calibri"/>
                <a:hlinkClick r:id="rId2"/>
              </a:rPr>
              <a:t>https://ndms.hhs.gov</a:t>
            </a:r>
            <a:endParaRPr lang="en-US" dirty="0">
              <a:solidFill>
                <a:prstClr val="black"/>
              </a:solidFill>
              <a:latin typeface="Calibri"/>
            </a:endParaRPr>
          </a:p>
          <a:p>
            <a:pPr marL="4763" indent="-4763">
              <a:spcAft>
                <a:spcPts val="600"/>
              </a:spcAft>
              <a:defRPr/>
            </a:pPr>
            <a:r>
              <a:rPr lang="en-US" sz="1100" i="1" dirty="0">
                <a:solidFill>
                  <a:srgbClr val="4F81BD"/>
                </a:solidFill>
                <a:latin typeface="Calibri"/>
              </a:rPr>
              <a:t>Helpful Hints:  </a:t>
            </a:r>
            <a:r>
              <a:rPr lang="en-US" sz="1100" dirty="0">
                <a:solidFill>
                  <a:prstClr val="black"/>
                </a:solidFill>
                <a:latin typeface="Calibri"/>
              </a:rPr>
              <a:t>To easily access this site, bookmark this site in your browser. You may also use the site navigation tools, described on the  pages that follow, once you have entered the site. </a:t>
            </a:r>
          </a:p>
          <a:p>
            <a:pPr marL="4763" indent="-4763">
              <a:spcAft>
                <a:spcPts val="600"/>
              </a:spcAft>
              <a:defRPr/>
            </a:pPr>
            <a:r>
              <a:rPr lang="en-US" sz="1100" dirty="0">
                <a:solidFill>
                  <a:srgbClr val="FF0000"/>
                </a:solidFill>
                <a:latin typeface="Calibri"/>
              </a:rPr>
              <a:t>	Please Note:  </a:t>
            </a:r>
          </a:p>
          <a:p>
            <a:pPr marL="4763" indent="-4763">
              <a:spcAft>
                <a:spcPts val="600"/>
              </a:spcAft>
              <a:defRPr/>
            </a:pPr>
            <a:r>
              <a:rPr lang="en-US" sz="1400" dirty="0">
                <a:solidFill>
                  <a:srgbClr val="FF0000"/>
                </a:solidFill>
                <a:latin typeface="Calibri"/>
              </a:rPr>
              <a:t>	</a:t>
            </a:r>
            <a:r>
              <a:rPr lang="en-US" sz="1200" dirty="0">
                <a:solidFill>
                  <a:srgbClr val="FF0000"/>
                </a:solidFill>
                <a:latin typeface="Calibri"/>
              </a:rPr>
              <a:t>To access the NDMS Portal you must use either your AMS user ID and password, or an </a:t>
            </a:r>
            <a:r>
              <a:rPr lang="en-US" sz="1200" dirty="0" smtClean="0">
                <a:solidFill>
                  <a:srgbClr val="FF0000"/>
                </a:solidFill>
                <a:latin typeface="Calibri"/>
              </a:rPr>
              <a:t>HHS PIV Card and government machine. </a:t>
            </a:r>
          </a:p>
          <a:p>
            <a:pPr marL="4763" indent="-4763">
              <a:spcAft>
                <a:spcPts val="600"/>
              </a:spcAft>
              <a:defRPr/>
            </a:pPr>
            <a:endParaRPr lang="en-US" sz="1200" dirty="0">
              <a:solidFill>
                <a:srgbClr val="FF0000"/>
              </a:solidFill>
              <a:latin typeface="Calibri"/>
            </a:endParaRPr>
          </a:p>
          <a:p>
            <a:pPr marL="4763" indent="-4763">
              <a:spcAft>
                <a:spcPts val="600"/>
              </a:spcAft>
              <a:defRPr/>
            </a:pPr>
            <a:r>
              <a:rPr lang="en-US" sz="1100" dirty="0">
                <a:latin typeface="Calibri"/>
              </a:rPr>
              <a:t>The NDMS Portal is designed to be accessed from anywhere you have an Internet connection using your AMS user ID and password.  As a result it is important to keep them up-to-date.  Your Password will need to be updated every 60 days.  </a:t>
            </a:r>
            <a:endParaRPr lang="en-US" sz="1100" dirty="0" smtClean="0">
              <a:latin typeface="Calibri"/>
            </a:endParaRPr>
          </a:p>
          <a:p>
            <a:pPr marL="4763" indent="-4763">
              <a:spcAft>
                <a:spcPts val="600"/>
              </a:spcAft>
              <a:defRPr/>
            </a:pPr>
            <a:endParaRPr lang="en-US" sz="1100" dirty="0">
              <a:latin typeface="Calibri"/>
            </a:endParaRPr>
          </a:p>
          <a:p>
            <a:pPr marL="4763" indent="-4763">
              <a:spcAft>
                <a:spcPts val="600"/>
              </a:spcAft>
              <a:defRPr/>
            </a:pPr>
            <a:r>
              <a:rPr lang="en-US" sz="1100" dirty="0">
                <a:solidFill>
                  <a:srgbClr val="FF0000"/>
                </a:solidFill>
                <a:latin typeface="Calibri"/>
              </a:rPr>
              <a:t>Your login ID will be your </a:t>
            </a:r>
            <a:r>
              <a:rPr lang="en-US" sz="1100" dirty="0" err="1">
                <a:solidFill>
                  <a:schemeClr val="accent1">
                    <a:lumMod val="75000"/>
                  </a:schemeClr>
                </a:solidFill>
                <a:latin typeface="Calibri"/>
              </a:rPr>
              <a:t>firstname.lastname</a:t>
            </a:r>
            <a:r>
              <a:rPr lang="en-US" sz="1100" dirty="0">
                <a:solidFill>
                  <a:srgbClr val="FF0000"/>
                </a:solidFill>
                <a:latin typeface="Calibri"/>
              </a:rPr>
              <a:t>  in all capital letters.  If you do not know your  </a:t>
            </a:r>
            <a:r>
              <a:rPr lang="en-US" sz="1100" dirty="0">
                <a:solidFill>
                  <a:schemeClr val="accent1">
                    <a:lumMod val="75000"/>
                  </a:schemeClr>
                </a:solidFill>
                <a:latin typeface="Calibri"/>
              </a:rPr>
              <a:t>AMS Password </a:t>
            </a:r>
            <a:r>
              <a:rPr lang="en-US" sz="1100" dirty="0">
                <a:solidFill>
                  <a:srgbClr val="FF0000"/>
                </a:solidFill>
                <a:latin typeface="Calibri"/>
              </a:rPr>
              <a:t> please scroll over to the AMS Credentials dialog in the AMS Login screen, and choose the third link (</a:t>
            </a:r>
            <a:r>
              <a:rPr lang="en-US" sz="1100" dirty="0" err="1">
                <a:solidFill>
                  <a:srgbClr val="FF0000"/>
                </a:solidFill>
                <a:latin typeface="Calibri"/>
              </a:rPr>
              <a:t>ie</a:t>
            </a:r>
            <a:r>
              <a:rPr lang="en-US" sz="1100" dirty="0">
                <a:solidFill>
                  <a:srgbClr val="FF0000"/>
                </a:solidFill>
                <a:latin typeface="Calibri"/>
              </a:rPr>
              <a:t>. Forgot AMS password) to use the </a:t>
            </a:r>
            <a:r>
              <a:rPr lang="en-US" sz="1100" dirty="0" smtClean="0">
                <a:solidFill>
                  <a:srgbClr val="FF0000"/>
                </a:solidFill>
                <a:latin typeface="Calibri"/>
              </a:rPr>
              <a:t>first time user option to setup your NDMS AMS user profile.</a:t>
            </a:r>
            <a:endParaRPr lang="en-US" sz="1100" dirty="0">
              <a:latin typeface="Calibri"/>
            </a:endParaRPr>
          </a:p>
        </p:txBody>
      </p:sp>
      <p:sp>
        <p:nvSpPr>
          <p:cNvPr id="4" name="Content Placeholder 5"/>
          <p:cNvSpPr txBox="1">
            <a:spLocks/>
          </p:cNvSpPr>
          <p:nvPr/>
        </p:nvSpPr>
        <p:spPr>
          <a:xfrm>
            <a:off x="4254500" y="1604777"/>
            <a:ext cx="4686300" cy="5112546"/>
          </a:xfrm>
          <a:prstGeom prst="rect">
            <a:avLst/>
          </a:prstGeom>
        </p:spPr>
        <p:txBody>
          <a:bodyPr>
            <a:noAutofit/>
          </a:bodyPr>
          <a:lstStyle/>
          <a:p>
            <a:pPr marL="4763" indent="-4763">
              <a:spcAft>
                <a:spcPts val="600"/>
              </a:spcAft>
              <a:defRPr/>
            </a:pPr>
            <a:r>
              <a:rPr lang="en-US" sz="1400" dirty="0">
                <a:solidFill>
                  <a:prstClr val="black"/>
                </a:solidFill>
                <a:latin typeface="Calibri"/>
              </a:rPr>
              <a:t>Login Instructions</a:t>
            </a:r>
          </a:p>
          <a:p>
            <a:pPr marL="4763" indent="-4763">
              <a:spcAft>
                <a:spcPts val="600"/>
              </a:spcAft>
              <a:defRPr/>
            </a:pPr>
            <a:r>
              <a:rPr lang="en-US" sz="1100" dirty="0">
                <a:solidFill>
                  <a:prstClr val="black"/>
                </a:solidFill>
                <a:latin typeface="Calibri"/>
              </a:rPr>
              <a:t>If you are accessing the site from a remote location outside the HHS network, you will be prompted to login as a security measure.  </a:t>
            </a:r>
          </a:p>
          <a:p>
            <a:pPr marL="342900" indent="-342900">
              <a:spcAft>
                <a:spcPts val="600"/>
              </a:spcAft>
              <a:defRPr/>
            </a:pPr>
            <a:r>
              <a:rPr lang="en-US" sz="1100" dirty="0">
                <a:solidFill>
                  <a:prstClr val="black"/>
                </a:solidFill>
                <a:latin typeface="Calibri"/>
              </a:rPr>
              <a:t>Enter your user name and password using the following format – entering in all CAPS may be required:</a:t>
            </a:r>
          </a:p>
          <a:p>
            <a:pPr marL="228600" lvl="1">
              <a:defRPr/>
            </a:pPr>
            <a:r>
              <a:rPr lang="en-US" sz="1100" dirty="0">
                <a:solidFill>
                  <a:prstClr val="black"/>
                </a:solidFill>
                <a:latin typeface="Calibri"/>
              </a:rPr>
              <a:t>Username:   </a:t>
            </a:r>
            <a:r>
              <a:rPr lang="en-US" sz="1100" dirty="0" err="1">
                <a:solidFill>
                  <a:prstClr val="black"/>
                </a:solidFill>
                <a:latin typeface="Calibri"/>
              </a:rPr>
              <a:t>firstname.lastname</a:t>
            </a:r>
            <a:r>
              <a:rPr lang="en-US" sz="1100" dirty="0">
                <a:solidFill>
                  <a:prstClr val="black"/>
                </a:solidFill>
                <a:latin typeface="Calibri"/>
              </a:rPr>
              <a:t> </a:t>
            </a:r>
          </a:p>
          <a:p>
            <a:pPr marL="228600" lvl="1">
              <a:spcAft>
                <a:spcPts val="600"/>
              </a:spcAft>
              <a:defRPr/>
            </a:pPr>
            <a:r>
              <a:rPr lang="en-US" sz="1100" dirty="0">
                <a:solidFill>
                  <a:prstClr val="black"/>
                </a:solidFill>
                <a:latin typeface="Calibri"/>
              </a:rPr>
              <a:t>Password:   Your AMS Password</a:t>
            </a:r>
          </a:p>
          <a:p>
            <a:pPr marL="228600" lvl="1">
              <a:spcAft>
                <a:spcPts val="600"/>
              </a:spcAft>
              <a:defRPr/>
            </a:pPr>
            <a:endParaRPr lang="en-US" sz="1100" dirty="0">
              <a:solidFill>
                <a:prstClr val="black"/>
              </a:solidFill>
              <a:latin typeface="Calibri"/>
            </a:endParaRPr>
          </a:p>
          <a:p>
            <a:pPr marL="228600" lvl="1">
              <a:spcAft>
                <a:spcPts val="600"/>
              </a:spcAft>
              <a:defRPr/>
            </a:pPr>
            <a:endParaRPr lang="en-US" sz="1100" dirty="0">
              <a:solidFill>
                <a:prstClr val="black"/>
              </a:solidFill>
              <a:latin typeface="Calibri"/>
            </a:endParaRPr>
          </a:p>
          <a:p>
            <a:pPr marL="228600" lvl="1">
              <a:spcAft>
                <a:spcPts val="600"/>
              </a:spcAft>
              <a:defRPr/>
            </a:pPr>
            <a:endParaRPr lang="en-US" sz="1100" dirty="0">
              <a:solidFill>
                <a:prstClr val="black"/>
              </a:solidFill>
              <a:latin typeface="Calibri"/>
            </a:endParaRPr>
          </a:p>
          <a:p>
            <a:pPr marL="228600" lvl="1">
              <a:spcAft>
                <a:spcPts val="600"/>
              </a:spcAft>
              <a:defRPr/>
            </a:pPr>
            <a:endParaRPr lang="en-US" sz="1100" dirty="0">
              <a:solidFill>
                <a:prstClr val="black"/>
              </a:solidFill>
              <a:latin typeface="Calibri"/>
            </a:endParaRPr>
          </a:p>
          <a:p>
            <a:pPr marL="4763" indent="-4763">
              <a:spcAft>
                <a:spcPts val="600"/>
              </a:spcAft>
              <a:defRPr/>
            </a:pPr>
            <a:endParaRPr lang="en-US" sz="1100" dirty="0">
              <a:solidFill>
                <a:prstClr val="black"/>
              </a:solidFill>
              <a:latin typeface="Calibri"/>
            </a:endParaRPr>
          </a:p>
          <a:p>
            <a:pPr marL="4763" indent="-4763">
              <a:spcAft>
                <a:spcPts val="600"/>
              </a:spcAft>
              <a:defRPr/>
            </a:pPr>
            <a:endParaRPr lang="en-US" sz="1100" dirty="0">
              <a:solidFill>
                <a:prstClr val="black"/>
              </a:solidFill>
              <a:latin typeface="Calibri"/>
            </a:endParaRPr>
          </a:p>
          <a:p>
            <a:pPr marL="4763" indent="-4763">
              <a:spcAft>
                <a:spcPts val="600"/>
              </a:spcAft>
              <a:defRPr/>
            </a:pPr>
            <a:endParaRPr lang="en-US" sz="1100" dirty="0">
              <a:solidFill>
                <a:prstClr val="black"/>
              </a:solidFill>
              <a:latin typeface="Calibri"/>
            </a:endParaRPr>
          </a:p>
          <a:p>
            <a:pPr marL="4763" indent="-4763">
              <a:spcAft>
                <a:spcPts val="600"/>
              </a:spcAft>
              <a:defRPr/>
            </a:pPr>
            <a:endParaRPr lang="en-US" sz="1100" dirty="0">
              <a:solidFill>
                <a:prstClr val="black"/>
              </a:solidFill>
              <a:latin typeface="Calibri"/>
            </a:endParaRPr>
          </a:p>
          <a:p>
            <a:pPr marL="4763" indent="-4763">
              <a:spcAft>
                <a:spcPts val="600"/>
              </a:spcAft>
              <a:defRPr/>
            </a:pPr>
            <a:endParaRPr lang="en-US" sz="1100" dirty="0">
              <a:solidFill>
                <a:prstClr val="black"/>
              </a:solidFill>
              <a:latin typeface="Calibri"/>
            </a:endParaRPr>
          </a:p>
          <a:p>
            <a:pPr marL="4763" indent="-4763">
              <a:spcAft>
                <a:spcPts val="600"/>
              </a:spcAft>
              <a:defRPr/>
            </a:pPr>
            <a:r>
              <a:rPr lang="en-US" sz="1100" i="1" dirty="0">
                <a:solidFill>
                  <a:srgbClr val="4F81BD"/>
                </a:solidFill>
                <a:latin typeface="Calibri"/>
              </a:rPr>
              <a:t>Helpful Hint:  </a:t>
            </a:r>
            <a:r>
              <a:rPr lang="en-US" sz="1100" dirty="0">
                <a:solidFill>
                  <a:prstClr val="black"/>
                </a:solidFill>
                <a:latin typeface="Calibri"/>
              </a:rPr>
              <a:t>Your AMS Credential is not the same as your HHSID number and must be setup using the first time AMS user function -if you have not already done so.  If you receive </a:t>
            </a:r>
            <a:r>
              <a:rPr lang="en-US" sz="1100" dirty="0" smtClean="0">
                <a:solidFill>
                  <a:prstClr val="black"/>
                </a:solidFill>
                <a:latin typeface="Calibri"/>
              </a:rPr>
              <a:t>1000 </a:t>
            </a:r>
            <a:r>
              <a:rPr lang="en-US" sz="1100" dirty="0">
                <a:solidFill>
                  <a:prstClr val="black"/>
                </a:solidFill>
                <a:latin typeface="Calibri"/>
              </a:rPr>
              <a:t>error the credentials  typed in are invalid. If you receive a 3003 error, your credentials exist but you did not complete  the initial setup process for a first time user. If you receive any of these errors please contact the NDMS Web Support team </a:t>
            </a:r>
            <a:r>
              <a:rPr lang="en-US" sz="1100" dirty="0" smtClean="0">
                <a:solidFill>
                  <a:prstClr val="black"/>
                </a:solidFill>
                <a:latin typeface="Calibri"/>
              </a:rPr>
              <a:t>at </a:t>
            </a:r>
            <a:r>
              <a:rPr lang="en-US" sz="1100" b="1" dirty="0">
                <a:solidFill>
                  <a:schemeClr val="accent6"/>
                </a:solidFill>
                <a:hlinkClick r:id="rId3"/>
              </a:rPr>
              <a:t>http://</a:t>
            </a:r>
            <a:r>
              <a:rPr lang="en-US" sz="1100" b="1" dirty="0" smtClean="0">
                <a:solidFill>
                  <a:schemeClr val="accent6"/>
                </a:solidFill>
                <a:hlinkClick r:id="rId3"/>
              </a:rPr>
              <a:t>www.phe.gov/inquiry/pages/NDMSWebteam.aspx</a:t>
            </a:r>
            <a:r>
              <a:rPr lang="en-US" sz="1100" b="1" dirty="0" smtClean="0">
                <a:solidFill>
                  <a:schemeClr val="accent6"/>
                </a:solidFill>
              </a:rPr>
              <a:t> </a:t>
            </a:r>
            <a:r>
              <a:rPr lang="en-US" sz="11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100" dirty="0">
                <a:solidFill>
                  <a:prstClr val="black"/>
                </a:solidFill>
                <a:latin typeface="Calibri"/>
              </a:rPr>
              <a:t>for further assistance.</a:t>
            </a:r>
          </a:p>
          <a:p>
            <a:pPr marL="4763" indent="-4763">
              <a:spcAft>
                <a:spcPts val="600"/>
              </a:spcAft>
              <a:defRPr/>
            </a:pPr>
            <a:endParaRPr lang="en-US" sz="11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 bwMode="auto">
          <a:xfrm>
            <a:off x="8144200" y="6475945"/>
            <a:ext cx="593401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>
              <a:buSzTx/>
              <a:buFontTx/>
              <a:buNone/>
              <a:defRPr/>
            </a:pPr>
            <a:fld id="{37F2092E-7676-48AB-A537-2A541F1335D6}" type="slidenum">
              <a:rPr lang="en-US" sz="900">
                <a:solidFill>
                  <a:srgbClr val="0054A4"/>
                </a:solidFill>
                <a:cs typeface="Arial" pitchFamily="34" charset="0"/>
              </a:rPr>
              <a:pPr algn="r">
                <a:buSzTx/>
                <a:buFontTx/>
                <a:buNone/>
                <a:defRPr/>
              </a:pPr>
              <a:t>2</a:t>
            </a:fld>
            <a:endParaRPr lang="en-US" sz="900" dirty="0">
              <a:solidFill>
                <a:srgbClr val="0054A4"/>
              </a:solidFill>
              <a:cs typeface="Arial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9424" y="3113299"/>
            <a:ext cx="3983676" cy="2151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91" y="576717"/>
            <a:ext cx="9034418" cy="903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042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0054A4"/>
          </a:solidFill>
        </p:spPr>
        <p:txBody>
          <a:bodyPr>
            <a:noAutofit/>
          </a:bodyPr>
          <a:lstStyle/>
          <a:p>
            <a:pPr>
              <a:tabLst>
                <a:tab pos="7772400" algn="l"/>
              </a:tabLst>
              <a:defRPr/>
            </a:pPr>
            <a:r>
              <a:rPr lang="en-US" spc="5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prstClr val="white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libri"/>
              </a:rPr>
              <a:t>NDMS Access - Accessing the NDMS Portal &amp; My Virtual Desktop 	</a:t>
            </a:r>
          </a:p>
        </p:txBody>
      </p:sp>
      <p:sp>
        <p:nvSpPr>
          <p:cNvPr id="3" name="Content Placeholder 4"/>
          <p:cNvSpPr txBox="1">
            <a:spLocks/>
          </p:cNvSpPr>
          <p:nvPr/>
        </p:nvSpPr>
        <p:spPr>
          <a:xfrm>
            <a:off x="457200" y="1707650"/>
            <a:ext cx="4038600" cy="4774159"/>
          </a:xfrm>
          <a:prstGeom prst="rect">
            <a:avLst/>
          </a:prstGeom>
        </p:spPr>
        <p:txBody>
          <a:bodyPr>
            <a:noAutofit/>
          </a:bodyPr>
          <a:lstStyle/>
          <a:p>
            <a:pPr marL="4763" indent="-4763">
              <a:spcAft>
                <a:spcPts val="600"/>
              </a:spcAft>
              <a:defRPr/>
            </a:pPr>
            <a:r>
              <a:rPr lang="en-US" sz="1400" b="1" dirty="0">
                <a:solidFill>
                  <a:prstClr val="black"/>
                </a:solidFill>
                <a:latin typeface="Calibri"/>
              </a:rPr>
              <a:t>First Time AMS User</a:t>
            </a:r>
          </a:p>
          <a:p>
            <a:pPr marL="4763" indent="-4763">
              <a:spcAft>
                <a:spcPts val="600"/>
              </a:spcAft>
              <a:defRPr/>
            </a:pPr>
            <a:r>
              <a:rPr lang="en-US" sz="1100" dirty="0">
                <a:solidFill>
                  <a:prstClr val="black"/>
                </a:solidFill>
                <a:latin typeface="Calibri"/>
              </a:rPr>
              <a:t>If you are a first-time AMS User,  you must establish a profile, username and password to access the NDMS Portal.</a:t>
            </a:r>
          </a:p>
          <a:p>
            <a:pPr marL="4763" indent="-4763">
              <a:spcAft>
                <a:spcPts val="600"/>
              </a:spcAft>
              <a:defRPr/>
            </a:pPr>
            <a:r>
              <a:rPr lang="en-US" sz="1100" dirty="0">
                <a:solidFill>
                  <a:prstClr val="black"/>
                </a:solidFill>
                <a:latin typeface="Calibri"/>
              </a:rPr>
              <a:t>The first-time user function allows you to complete the set up process for your AMS profile by creating a password and selecting your security (challenge) This process also insures you can use the self-service portal to reset your password. </a:t>
            </a:r>
          </a:p>
          <a:p>
            <a:pPr marL="4763" indent="-4763">
              <a:spcAft>
                <a:spcPts val="600"/>
              </a:spcAft>
              <a:defRPr/>
            </a:pPr>
            <a:r>
              <a:rPr lang="en-US" sz="1100" dirty="0" smtClean="0">
                <a:solidFill>
                  <a:prstClr val="black"/>
                </a:solidFill>
                <a:latin typeface="Calibri"/>
              </a:rPr>
              <a:t>1</a:t>
            </a:r>
            <a:r>
              <a:rPr lang="en-US" sz="1100" dirty="0">
                <a:solidFill>
                  <a:prstClr val="black"/>
                </a:solidFill>
                <a:latin typeface="Calibri"/>
              </a:rPr>
              <a:t>) First-time User setup - Choose the First-time AMS User option</a:t>
            </a:r>
          </a:p>
          <a:p>
            <a:pPr marL="4763" indent="-4763">
              <a:spcAft>
                <a:spcPts val="600"/>
              </a:spcAft>
              <a:defRPr/>
            </a:pPr>
            <a:r>
              <a:rPr lang="en-US" sz="1100" dirty="0">
                <a:solidFill>
                  <a:prstClr val="black"/>
                </a:solidFill>
                <a:latin typeface="Calibri"/>
              </a:rPr>
              <a:t> </a:t>
            </a:r>
          </a:p>
          <a:p>
            <a:pPr marL="4763" indent="-4763">
              <a:spcAft>
                <a:spcPts val="600"/>
              </a:spcAft>
              <a:defRPr/>
            </a:pPr>
            <a:endParaRPr lang="en-US" sz="1100" u="sng" dirty="0">
              <a:solidFill>
                <a:prstClr val="black"/>
              </a:solidFill>
              <a:latin typeface="Calibri"/>
              <a:hlinkClick r:id="rId2"/>
            </a:endParaRPr>
          </a:p>
          <a:p>
            <a:pPr marL="4763" indent="-4763">
              <a:spcAft>
                <a:spcPts val="600"/>
              </a:spcAft>
              <a:defRPr/>
            </a:pPr>
            <a:endParaRPr lang="en-US" sz="1100" u="sng" dirty="0">
              <a:solidFill>
                <a:prstClr val="black"/>
              </a:solidFill>
              <a:latin typeface="Calibri"/>
              <a:hlinkClick r:id="rId2"/>
            </a:endParaRPr>
          </a:p>
          <a:p>
            <a:pPr marL="4763" indent="-4763">
              <a:spcAft>
                <a:spcPts val="600"/>
              </a:spcAft>
              <a:defRPr/>
            </a:pPr>
            <a:endParaRPr lang="en-US" sz="1100" u="sng" dirty="0">
              <a:solidFill>
                <a:prstClr val="black"/>
              </a:solidFill>
              <a:latin typeface="Calibri"/>
              <a:hlinkClick r:id="rId2"/>
            </a:endParaRPr>
          </a:p>
          <a:p>
            <a:pPr marL="4763" indent="-4763">
              <a:spcAft>
                <a:spcPts val="600"/>
              </a:spcAft>
              <a:defRPr/>
            </a:pPr>
            <a:endParaRPr lang="en-US" sz="1100" u="sng" dirty="0">
              <a:solidFill>
                <a:prstClr val="black"/>
              </a:solidFill>
              <a:latin typeface="Calibri"/>
              <a:hlinkClick r:id="rId2"/>
            </a:endParaRPr>
          </a:p>
          <a:p>
            <a:pPr marL="4763" indent="-4763">
              <a:spcAft>
                <a:spcPts val="600"/>
              </a:spcAft>
              <a:defRPr/>
            </a:pPr>
            <a:endParaRPr lang="en-US" sz="1100" u="sng" dirty="0">
              <a:solidFill>
                <a:prstClr val="black"/>
              </a:solidFill>
              <a:latin typeface="Calibri"/>
              <a:hlinkClick r:id="rId2"/>
            </a:endParaRPr>
          </a:p>
          <a:p>
            <a:pPr marL="4763" indent="-4763">
              <a:spcAft>
                <a:spcPts val="600"/>
              </a:spcAft>
              <a:defRPr/>
            </a:pPr>
            <a:endParaRPr lang="en-US" sz="1100" u="sng" dirty="0">
              <a:solidFill>
                <a:prstClr val="black"/>
              </a:solidFill>
              <a:latin typeface="Calibri"/>
              <a:hlinkClick r:id="rId2"/>
            </a:endParaRPr>
          </a:p>
          <a:p>
            <a:pPr marL="4763" indent="-4763">
              <a:spcAft>
                <a:spcPts val="600"/>
              </a:spcAft>
              <a:defRPr/>
            </a:pPr>
            <a:endParaRPr lang="en-US" sz="1100" i="1" dirty="0">
              <a:solidFill>
                <a:srgbClr val="4F81BD"/>
              </a:solidFill>
              <a:latin typeface="Calibri"/>
            </a:endParaRPr>
          </a:p>
          <a:p>
            <a:pPr marL="4763" indent="-4763">
              <a:spcAft>
                <a:spcPts val="600"/>
              </a:spcAft>
              <a:defRPr/>
            </a:pPr>
            <a:r>
              <a:rPr lang="en-US" sz="1100" i="1" dirty="0">
                <a:solidFill>
                  <a:srgbClr val="4F81BD"/>
                </a:solidFill>
                <a:latin typeface="Calibri"/>
              </a:rPr>
              <a:t>Helpful Hints:  </a:t>
            </a:r>
            <a:r>
              <a:rPr lang="en-US" sz="1100" dirty="0">
                <a:solidFill>
                  <a:prstClr val="black"/>
                </a:solidFill>
                <a:latin typeface="Calibri"/>
              </a:rPr>
              <a:t>If you already know your AMS username, please skip this step and login with your AMS user ID and password.  If you have a password but do not know your User ID – please use the “Forgot AMS Username option ( beneath the First-time AMS User option), to find out what your  username has been set to. </a:t>
            </a:r>
          </a:p>
          <a:p>
            <a:pPr marL="4763" indent="-4763">
              <a:spcAft>
                <a:spcPts val="600"/>
              </a:spcAft>
              <a:defRPr/>
            </a:pPr>
            <a:endParaRPr lang="en-US" sz="1100" dirty="0">
              <a:solidFill>
                <a:prstClr val="black"/>
              </a:solidFill>
              <a:latin typeface="Calibri"/>
            </a:endParaRPr>
          </a:p>
          <a:p>
            <a:pPr marL="4763" indent="-4763">
              <a:spcAft>
                <a:spcPts val="600"/>
              </a:spcAft>
              <a:defRPr/>
            </a:pPr>
            <a:endParaRPr lang="en-US" sz="1100" dirty="0">
              <a:solidFill>
                <a:prstClr val="black"/>
              </a:solidFill>
              <a:latin typeface="Calibri"/>
            </a:endParaRPr>
          </a:p>
          <a:p>
            <a:pPr marL="4763" indent="-4763">
              <a:spcAft>
                <a:spcPts val="600"/>
              </a:spcAft>
              <a:defRPr/>
            </a:pPr>
            <a:endParaRPr lang="en-US" sz="1100" dirty="0">
              <a:solidFill>
                <a:prstClr val="black"/>
              </a:solidFill>
              <a:latin typeface="Calibri"/>
            </a:endParaRPr>
          </a:p>
          <a:p>
            <a:pPr marL="4763" indent="-4763">
              <a:spcAft>
                <a:spcPts val="600"/>
              </a:spcAft>
              <a:defRPr/>
            </a:pPr>
            <a:endParaRPr lang="en-US" sz="1100" dirty="0">
              <a:solidFill>
                <a:prstClr val="black"/>
              </a:solidFill>
              <a:latin typeface="Calibri"/>
            </a:endParaRPr>
          </a:p>
          <a:p>
            <a:pPr marL="4763" indent="-4763">
              <a:spcAft>
                <a:spcPts val="600"/>
              </a:spcAft>
              <a:defRPr/>
            </a:pPr>
            <a:endParaRPr lang="en-US" sz="1100" dirty="0">
              <a:solidFill>
                <a:prstClr val="black"/>
              </a:solidFill>
              <a:latin typeface="Calibri"/>
            </a:endParaRPr>
          </a:p>
          <a:p>
            <a:pPr marL="4763" indent="-4763">
              <a:spcAft>
                <a:spcPts val="600"/>
              </a:spcAft>
              <a:defRPr/>
            </a:pPr>
            <a:r>
              <a:rPr lang="en-US" sz="1200" dirty="0">
                <a:solidFill>
                  <a:prstClr val="black"/>
                </a:solidFill>
                <a:latin typeface="Calibri"/>
              </a:rPr>
              <a:t/>
            </a:r>
            <a:br>
              <a:rPr lang="en-US" sz="1200" dirty="0">
                <a:solidFill>
                  <a:prstClr val="black"/>
                </a:solidFill>
                <a:latin typeface="Calibri"/>
              </a:rPr>
            </a:br>
            <a:r>
              <a:rPr lang="en-US" sz="1200" dirty="0">
                <a:solidFill>
                  <a:prstClr val="black"/>
                </a:solidFill>
                <a:latin typeface="Calibri"/>
              </a:rPr>
              <a:t/>
            </a:r>
            <a:br>
              <a:rPr lang="en-US" sz="1200" dirty="0">
                <a:solidFill>
                  <a:prstClr val="black"/>
                </a:solidFill>
                <a:latin typeface="Calibri"/>
              </a:rPr>
            </a:br>
            <a:endParaRPr lang="en-US" sz="1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Content Placeholder 5"/>
          <p:cNvSpPr txBox="1">
            <a:spLocks/>
          </p:cNvSpPr>
          <p:nvPr/>
        </p:nvSpPr>
        <p:spPr>
          <a:xfrm>
            <a:off x="4648200" y="1713512"/>
            <a:ext cx="4038600" cy="4774159"/>
          </a:xfrm>
          <a:prstGeom prst="rect">
            <a:avLst/>
          </a:prstGeom>
        </p:spPr>
        <p:txBody>
          <a:bodyPr>
            <a:noAutofit/>
          </a:bodyPr>
          <a:lstStyle/>
          <a:p>
            <a:pPr marL="4763" indent="-4763">
              <a:spcAft>
                <a:spcPts val="600"/>
              </a:spcAft>
              <a:defRPr/>
            </a:pPr>
            <a:r>
              <a:rPr lang="en-US" sz="1100" dirty="0">
                <a:solidFill>
                  <a:prstClr val="black"/>
                </a:solidFill>
                <a:latin typeface="Calibri"/>
              </a:rPr>
              <a:t>2) Locate your profile - Fill in all required fields to locate your profile. </a:t>
            </a:r>
          </a:p>
          <a:p>
            <a:pPr marL="228600" lvl="1">
              <a:spcAft>
                <a:spcPts val="600"/>
              </a:spcAft>
              <a:defRPr/>
            </a:pPr>
            <a:endParaRPr lang="en-US" sz="1100" dirty="0">
              <a:solidFill>
                <a:prstClr val="black"/>
              </a:solidFill>
              <a:latin typeface="Calibri"/>
            </a:endParaRPr>
          </a:p>
          <a:p>
            <a:pPr marL="228600" lvl="1">
              <a:spcAft>
                <a:spcPts val="600"/>
              </a:spcAft>
              <a:defRPr/>
            </a:pPr>
            <a:endParaRPr lang="en-US" sz="1100" dirty="0">
              <a:solidFill>
                <a:prstClr val="black"/>
              </a:solidFill>
              <a:latin typeface="Calibri"/>
            </a:endParaRPr>
          </a:p>
          <a:p>
            <a:pPr marL="228600" lvl="1">
              <a:spcAft>
                <a:spcPts val="600"/>
              </a:spcAft>
              <a:defRPr/>
            </a:pPr>
            <a:endParaRPr lang="en-US" sz="1100" dirty="0">
              <a:solidFill>
                <a:prstClr val="black"/>
              </a:solidFill>
              <a:latin typeface="Calibri"/>
            </a:endParaRPr>
          </a:p>
          <a:p>
            <a:pPr marL="4763" indent="-4763">
              <a:spcAft>
                <a:spcPts val="600"/>
              </a:spcAft>
              <a:defRPr/>
            </a:pPr>
            <a:endParaRPr lang="en-US" sz="1100" dirty="0">
              <a:solidFill>
                <a:prstClr val="black"/>
              </a:solidFill>
              <a:latin typeface="Calibri"/>
            </a:endParaRPr>
          </a:p>
          <a:p>
            <a:pPr marL="4763" indent="-4763">
              <a:spcAft>
                <a:spcPts val="600"/>
              </a:spcAft>
              <a:defRPr/>
            </a:pPr>
            <a:endParaRPr lang="en-US" sz="1100" dirty="0">
              <a:solidFill>
                <a:prstClr val="black"/>
              </a:solidFill>
              <a:latin typeface="Calibri"/>
            </a:endParaRPr>
          </a:p>
          <a:p>
            <a:pPr marL="4763" indent="-4763">
              <a:spcAft>
                <a:spcPts val="600"/>
              </a:spcAft>
              <a:defRPr/>
            </a:pPr>
            <a:endParaRPr lang="en-US" sz="1100" dirty="0">
              <a:solidFill>
                <a:prstClr val="black"/>
              </a:solidFill>
              <a:latin typeface="Calibri"/>
            </a:endParaRPr>
          </a:p>
          <a:p>
            <a:pPr marL="4763" indent="-4763">
              <a:spcAft>
                <a:spcPts val="600"/>
              </a:spcAft>
              <a:defRPr/>
            </a:pPr>
            <a:endParaRPr lang="en-US" sz="1100" dirty="0">
              <a:solidFill>
                <a:prstClr val="black"/>
              </a:solidFill>
              <a:latin typeface="Calibri"/>
            </a:endParaRPr>
          </a:p>
          <a:p>
            <a:pPr marL="4763" indent="-4763">
              <a:spcAft>
                <a:spcPts val="600"/>
              </a:spcAft>
              <a:defRPr/>
            </a:pPr>
            <a:r>
              <a:rPr lang="en-US" sz="1100" dirty="0">
                <a:solidFill>
                  <a:prstClr val="black"/>
                </a:solidFill>
                <a:latin typeface="Calibri"/>
              </a:rPr>
              <a:t>3) Setup your profile – Select Next once you have entered all required fields to setup your profile.</a:t>
            </a:r>
          </a:p>
          <a:p>
            <a:pPr marL="4763" indent="-4763">
              <a:spcAft>
                <a:spcPts val="600"/>
              </a:spcAft>
              <a:defRPr/>
            </a:pPr>
            <a:r>
              <a:rPr lang="en-US" sz="1100" dirty="0">
                <a:solidFill>
                  <a:prstClr val="black"/>
                </a:solidFill>
                <a:latin typeface="Calibri"/>
              </a:rPr>
              <a:t>4) Set your  security questions and password-  To set your security questions choose the questions from the picklist provided.  Your answers will be case sensitive.</a:t>
            </a:r>
          </a:p>
          <a:p>
            <a:pPr marL="4763" indent="-4763">
              <a:spcAft>
                <a:spcPts val="600"/>
              </a:spcAft>
              <a:defRPr/>
            </a:pPr>
            <a:r>
              <a:rPr lang="en-US" sz="1100" dirty="0">
                <a:solidFill>
                  <a:prstClr val="black"/>
                </a:solidFill>
                <a:latin typeface="Calibri"/>
              </a:rPr>
              <a:t>To set your password, type in your new password and then type it a second time to confirm. A password must contain the following.</a:t>
            </a:r>
          </a:p>
          <a:p>
            <a:pPr marL="4763" indent="-4763">
              <a:spcAft>
                <a:spcPts val="600"/>
              </a:spcAft>
              <a:defRPr/>
            </a:pPr>
            <a:endParaRPr lang="en-US" sz="11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 bwMode="auto">
          <a:xfrm>
            <a:off x="8537900" y="6475945"/>
            <a:ext cx="593401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>
              <a:buSzTx/>
              <a:buFontTx/>
              <a:buNone/>
              <a:defRPr/>
            </a:pPr>
            <a:fld id="{37F2092E-7676-48AB-A537-2A541F1335D6}" type="slidenum">
              <a:rPr lang="en-US" sz="900">
                <a:solidFill>
                  <a:srgbClr val="0054A4"/>
                </a:solidFill>
                <a:cs typeface="Arial" pitchFamily="34" charset="0"/>
              </a:rPr>
              <a:pPr algn="r">
                <a:buSzTx/>
                <a:buFontTx/>
                <a:buNone/>
                <a:defRPr/>
              </a:pPr>
              <a:t>3</a:t>
            </a:fld>
            <a:endParaRPr lang="en-US" sz="900" dirty="0">
              <a:solidFill>
                <a:srgbClr val="0054A4"/>
              </a:solidFill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227" y="3472717"/>
            <a:ext cx="3359441" cy="181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0219" y="2184832"/>
            <a:ext cx="3914562" cy="1710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91" y="576717"/>
            <a:ext cx="9034418" cy="903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7104" y="5321589"/>
            <a:ext cx="3827679" cy="1392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4797104" y="5321589"/>
            <a:ext cx="3827679" cy="1392483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49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2977107" y="5292193"/>
            <a:ext cx="3200400" cy="13276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3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0054A4"/>
          </a:solidFill>
        </p:spPr>
        <p:txBody>
          <a:bodyPr>
            <a:noAutofit/>
          </a:bodyPr>
          <a:lstStyle/>
          <a:p>
            <a:pPr>
              <a:tabLst>
                <a:tab pos="7772400" algn="l"/>
              </a:tabLst>
              <a:defRPr/>
            </a:pPr>
            <a:r>
              <a:rPr lang="en-US" spc="5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prstClr val="white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libri"/>
              </a:rPr>
              <a:t>NDMS Access - Accessing the NDMS Portal &amp; My Virtual Desktop 	</a:t>
            </a:r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 bwMode="auto">
          <a:xfrm>
            <a:off x="8195000" y="6318936"/>
            <a:ext cx="593401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>
              <a:buSzTx/>
              <a:buFontTx/>
              <a:buNone/>
              <a:defRPr/>
            </a:pPr>
            <a:fld id="{37F2092E-7676-48AB-A537-2A541F1335D6}" type="slidenum">
              <a:rPr lang="en-US" sz="900">
                <a:solidFill>
                  <a:srgbClr val="0054A4"/>
                </a:solidFill>
                <a:cs typeface="Arial" pitchFamily="34" charset="0"/>
              </a:rPr>
              <a:pPr algn="r">
                <a:buSzTx/>
                <a:buFontTx/>
                <a:buNone/>
                <a:defRPr/>
              </a:pPr>
              <a:t>4</a:t>
            </a:fld>
            <a:endParaRPr lang="en-US" sz="900" dirty="0">
              <a:solidFill>
                <a:srgbClr val="0054A4"/>
              </a:solidFill>
              <a:cs typeface="Arial" pitchFamily="34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91" y="576717"/>
            <a:ext cx="9034418" cy="903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2986088" y="2877606"/>
            <a:ext cx="3200400" cy="18526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141139" y="2814881"/>
            <a:ext cx="318786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If any technical issues are encountered </a:t>
            </a:r>
            <a:r>
              <a:rPr lang="en-US" u="sng" dirty="0" smtClean="0">
                <a:solidFill>
                  <a:schemeClr val="bg1"/>
                </a:solidFill>
              </a:rPr>
              <a:t>DO NOT </a:t>
            </a:r>
            <a:r>
              <a:rPr lang="en-US" dirty="0" smtClean="0">
                <a:solidFill>
                  <a:schemeClr val="bg1"/>
                </a:solidFill>
              </a:rPr>
              <a:t>contact the AMS Helpdesk.  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Please contact the NDMS Web Helpdesk for expedited support using the </a:t>
            </a:r>
            <a:r>
              <a:rPr lang="en-US" dirty="0" err="1" smtClean="0">
                <a:solidFill>
                  <a:schemeClr val="bg1"/>
                </a:solidFill>
              </a:rPr>
              <a:t>url</a:t>
            </a:r>
            <a:r>
              <a:rPr lang="en-US" dirty="0" smtClean="0">
                <a:solidFill>
                  <a:schemeClr val="bg1"/>
                </a:solidFill>
              </a:rPr>
              <a:t> below.</a:t>
            </a:r>
            <a:endParaRPr lang="en-US" sz="1400" b="1" dirty="0" smtClean="0">
              <a:solidFill>
                <a:schemeClr val="accent6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77108" y="5079733"/>
            <a:ext cx="3200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This </a:t>
            </a:r>
            <a:r>
              <a:rPr lang="en-US" dirty="0" err="1" smtClean="0">
                <a:solidFill>
                  <a:schemeClr val="bg1"/>
                </a:solidFill>
              </a:rPr>
              <a:t>url</a:t>
            </a:r>
            <a:r>
              <a:rPr lang="en-US" dirty="0" smtClean="0">
                <a:solidFill>
                  <a:schemeClr val="bg1"/>
                </a:solidFill>
              </a:rPr>
              <a:t> will be accessible even if you do not have a working ID and password.  Please include the error message if provided.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53542" y="4866680"/>
            <a:ext cx="530041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6"/>
                </a:solidFill>
                <a:hlinkClick r:id="rId4"/>
              </a:rPr>
              <a:t>http://</a:t>
            </a:r>
            <a:r>
              <a:rPr lang="en-US" sz="1600" b="1" dirty="0" smtClean="0">
                <a:solidFill>
                  <a:schemeClr val="accent6"/>
                </a:solidFill>
                <a:hlinkClick r:id="rId4"/>
              </a:rPr>
              <a:t>www.phe.gov/inquiry/pages/NDMSWebteam.aspx</a:t>
            </a:r>
            <a:endParaRPr lang="en-US" sz="16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953542" y="1616921"/>
            <a:ext cx="530041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5"/>
                </a:solidFill>
              </a:rPr>
              <a:t>Are you having problems setting up your access?</a:t>
            </a:r>
            <a:endParaRPr lang="en-US" sz="3200" dirty="0">
              <a:solidFill>
                <a:schemeClr val="accent5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93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030D2E24B90048A48143352540C190" ma:contentTypeVersion="1" ma:contentTypeDescription="Create a new document." ma:contentTypeScope="" ma:versionID="dd936ec29683937cde98df0a284149f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FF7D675-1431-42E5-85CC-2F16C5AFBE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57C26A6-F0A8-4284-B5A2-6D83124C2007}">
  <ds:schemaRefs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purl.org/dc/elements/1.1/"/>
    <ds:schemaRef ds:uri="http://purl.org/dc/dcmitype/"/>
    <ds:schemaRef ds:uri="http://schemas.microsoft.com/office/2006/metadata/properties"/>
    <ds:schemaRef ds:uri="http://www.w3.org/XML/1998/namespace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A9BD2FD4-B6F2-4A4A-BA0F-34E74C17970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1918</TotalTime>
  <Words>575</Words>
  <Application>Microsoft Office PowerPoint</Application>
  <PresentationFormat>On-screen Show (4:3)</PresentationFormat>
  <Paragraphs>83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NDMS Portal AMS Access &amp; Login Instructions</dc:title>
  <dc:creator>Shhonn Taylor</dc:creator>
  <cp:lastModifiedBy>DHHS</cp:lastModifiedBy>
  <cp:revision>26</cp:revision>
  <cp:lastPrinted>2016-02-10T20:33:19Z</cp:lastPrinted>
  <dcterms:created xsi:type="dcterms:W3CDTF">2015-09-08T00:50:10Z</dcterms:created>
  <dcterms:modified xsi:type="dcterms:W3CDTF">2016-02-10T20:33:29Z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0x01010080030D2E24B90048A48143352540C190</vt:lpwstr>
  </property>
</Properties>
</file>